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5" r:id="rId11"/>
    <p:sldId id="266" r:id="rId12"/>
    <p:sldId id="267" r:id="rId13"/>
    <p:sldId id="268" r:id="rId14"/>
    <p:sldId id="277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67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110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385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86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4574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60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040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542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284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3969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7041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2E261-1D11-4A16-A968-5F9757FE9D51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91800-477C-4613-94E2-FC059598F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30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chemeClr val="accent1">
              <a:lumMod val="50000"/>
            </a:schemeClr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ds99.ru/2709-informatsionnye-tekhnologii-v-rabote-s-doshkolnikami-novogodnie-traditsii.html" TargetMode="External"/><Relationship Id="rId13" Type="http://schemas.openxmlformats.org/officeDocument/2006/relationships/hyperlink" Target="http://ds99.ru/7965-razvitie-rechi-detey-rannego-vozrasta-cherez-produktivnye-vidy-deyatelnosti.html" TargetMode="External"/><Relationship Id="rId3" Type="http://schemas.openxmlformats.org/officeDocument/2006/relationships/hyperlink" Target="http://ds99.ru/9201-stsenariy-prazdnika-vstrechi-novogo-goda-baron-myunkhgauzen-i-novyy-god.html" TargetMode="External"/><Relationship Id="rId7" Type="http://schemas.openxmlformats.org/officeDocument/2006/relationships/hyperlink" Target="http://ds99.ru/8940-sportivnoe-razvlechenie-s-elementami-angliyskogo-yazyka-sovmestno-s-detmi-i-roditelyami-malchishki-i-devchonki--a-takzhe-ikh-roditeli.html" TargetMode="External"/><Relationship Id="rId12" Type="http://schemas.openxmlformats.org/officeDocument/2006/relationships/hyperlink" Target="http://ds99.ru/5058-metodicheskaya-razrabotka-igrovogo-meropriyatiya-krestiki-noliki.html" TargetMode="External"/><Relationship Id="rId17" Type="http://schemas.openxmlformats.org/officeDocument/2006/relationships/image" Target="../media/image32.jpeg"/><Relationship Id="rId2" Type="http://schemas.openxmlformats.org/officeDocument/2006/relationships/hyperlink" Target="http://ds99.ru/3224-kompleksnoe-zanyatie-dlya-starshikh-doshkolnikov-v-gostyakh-u-ivana-da-mari-nakanune-prazdnika-svyatogo-nikolaya.html" TargetMode="External"/><Relationship Id="rId16" Type="http://schemas.openxmlformats.org/officeDocument/2006/relationships/hyperlink" Target="http://ds99.ru/7991-razvitie-ruchnoy-umelosti-detey-v-protsesse-raboty-s-bumagoy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s99.ru/8369-roditelyam-na-zametku-uroki-fantazii.html" TargetMode="External"/><Relationship Id="rId11" Type="http://schemas.openxmlformats.org/officeDocument/2006/relationships/hyperlink" Target="http://ds99.ru/9888-formirovanie-dobrozhelatelnykh-otnosheniy-doshkolnikov-v-khode-igrovogo-vzaimodeystviya.html" TargetMode="External"/><Relationship Id="rId5" Type="http://schemas.openxmlformats.org/officeDocument/2006/relationships/hyperlink" Target="http://ds99.ru/2687-intellektualnyy-konkurs-ostrova-soobrazilii.html" TargetMode="External"/><Relationship Id="rId15" Type="http://schemas.openxmlformats.org/officeDocument/2006/relationships/hyperlink" Target="http://ds99.ru/1894-zdorovesberezhenie-i-zdorovesokhranenie-nashego-podrastayushchego-pokoleniya-kak-glavnaya-zadacha-pedagogov-i-roditeley.html" TargetMode="External"/><Relationship Id="rId10" Type="http://schemas.openxmlformats.org/officeDocument/2006/relationships/hyperlink" Target="http://ds99.ru/9219-stsenariy-prazdnika-s-uchastiem-detey-i-roditeley-na-osnove-materialov-o-zhizni-i-traditsionnom-byte-russkogo-naroda-vesele-i-trud-ryadom-zhivut.html" TargetMode="External"/><Relationship Id="rId4" Type="http://schemas.openxmlformats.org/officeDocument/2006/relationships/hyperlink" Target="http://ds99.ru/10223-chudesa-v-nashem-detskom-sadu.html" TargetMode="External"/><Relationship Id="rId9" Type="http://schemas.openxmlformats.org/officeDocument/2006/relationships/hyperlink" Target="http://ds99.ru/75-avtorskaya-razrabotka-mir-dushi--sistema-ispolzovaniya-kompyutera-kak-sredstva-vvedeniya-rebenka-v-virtualnyy-mir-dlya-otrabotki-povedencheskikh-form-reagirovaniya-v-razlichnykh-situatsiyakh--vybora-p.html" TargetMode="External"/><Relationship Id="rId14" Type="http://schemas.openxmlformats.org/officeDocument/2006/relationships/hyperlink" Target="http://ds99.ru/10141-khudozhestvenno-rechevoe-tvorchestvo-detey-v-protsesse-izobrazitelnoy-deyatelnosti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montessoriself.ru/wp-content/uploads/2015/09/l31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montessoriself.ru/wp-content/uploads/2015/09/l1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ontessoriself.ru/wp-content/uploads/2015/09/l7.jpg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montessoriself.ru/wp-content/uploads/2015/09/g4.jpg" TargetMode="External"/><Relationship Id="rId4" Type="http://schemas.openxmlformats.org/officeDocument/2006/relationships/hyperlink" Target="http://montessoriself.ru/wp-content/uploads/2015/09/l8.jpg" TargetMode="Externa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58671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9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3">
                    <a:lumMod val="50000"/>
                  </a:schemeClr>
                </a:solidFill>
              </a:rPr>
              <a:t>ВЕСТНИК </a:t>
            </a:r>
            <a:br>
              <a:rPr lang="ru-RU" sz="9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9600" dirty="0" smtClean="0">
                <a:solidFill>
                  <a:schemeClr val="accent3">
                    <a:lumMod val="50000"/>
                  </a:schemeClr>
                </a:solidFill>
              </a:rPr>
              <a:t>РОСИНКИ </a:t>
            </a:r>
            <a:endParaRPr lang="ru-RU" sz="9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3595" y="3915054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МБДОУ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«Детский сад №14 г. Беслана»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1948" y="566682"/>
            <a:ext cx="1482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Номер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34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74" y="512676"/>
            <a:ext cx="76808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Новогодние утренники в детском саду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Вот красавица-зима принесла с собой весёлые долгожданные новогодние праздники, одарила всех подарками!  А для наших детей и родителей - в гостеприимных стенах нашего сада.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25.12.2017г. по 29.12.2017 г. проводились новогодние утренники под руководством музыкальных руководителей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Тараевой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Венеры Харитоновны и Балабан Ольги Анатольевны.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Новый год – время исполнения заветных желаний,   и для малышей  ожидание новогоднего праздника связано с предвкушением  волшебства от встречи  с Дедом Морозом и Снегурочкой. Атмосфера праздника  царила в детском саду всю предновогоднюю неделю, и проведённые утренники окунули всех в  сказку.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beslan14.irdou.ru/Portals/318/20171230_115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9061"/>
            <a:ext cx="4224469" cy="1425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beslan14.irdou.ru/Portals/318/20171228_105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989" y="3861048"/>
            <a:ext cx="4668011" cy="1575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beslan14.irdou.ru/Portals/318/20171227_091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319210"/>
            <a:ext cx="4559377" cy="1538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565" y="620689"/>
            <a:ext cx="806489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«Рождественский сувенир»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Накануне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праздника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Нового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в нашем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детском саду  проходил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конкурс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«Рождественский сувенир».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На данном мероприятии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/>
              </a:rPr>
              <a:t>родителям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/>
              </a:rPr>
              <a:t>совместно с детьми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предлагалось смастерить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8"/>
              </a:rPr>
              <a:t>новогодние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игрушки или другие поделки на новогоднюю тематику из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различных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материалов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1"/>
              </a:rPr>
              <a:t>В ходе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2"/>
              </a:rPr>
              <a:t>мероприятия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были задействованы различные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3"/>
              </a:rPr>
              <a:t>виды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совместное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4"/>
              </a:rPr>
              <a:t>творчество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5"/>
              </a:rPr>
              <a:t>и родителей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16"/>
              </a:rPr>
              <a:t>развитие ручной умелости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Отобранные жюри работы были направлены на районную выставку «Рождественский сувенир». Одна из работ в номинации «Новогодняя игрушка» заняла первое место.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beslan14.irdou.ru/Portals/318/20171219_142658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1574" y="3753036"/>
            <a:ext cx="7520836" cy="2538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5723" y="1"/>
            <a:ext cx="3963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Фотогалерея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Documents and Settings\User\Рабочий стол\фото сад\РИГАНА ФОТО\IMG-20171010-WA0012.jpg"/>
          <p:cNvPicPr>
            <a:picLocks noChangeAspect="1" noChangeArrowheads="1"/>
          </p:cNvPicPr>
          <p:nvPr/>
        </p:nvPicPr>
        <p:blipFill>
          <a:blip r:embed="rId2" cstate="print"/>
          <a:srcRect t="7517" b="23025"/>
          <a:stretch>
            <a:fillRect/>
          </a:stretch>
        </p:blipFill>
        <p:spPr bwMode="auto">
          <a:xfrm rot="21113504">
            <a:off x="282188" y="475099"/>
            <a:ext cx="3437875" cy="2387854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фото сад\РИГАНА ФОТО\IMG-20171020-WA0029.jpg"/>
          <p:cNvPicPr>
            <a:picLocks noChangeAspect="1" noChangeArrowheads="1"/>
          </p:cNvPicPr>
          <p:nvPr/>
        </p:nvPicPr>
        <p:blipFill>
          <a:blip r:embed="rId3" cstate="print"/>
          <a:srcRect l="22391" r="21768"/>
          <a:stretch>
            <a:fillRect/>
          </a:stretch>
        </p:blipFill>
        <p:spPr bwMode="auto">
          <a:xfrm rot="620584">
            <a:off x="5160485" y="343870"/>
            <a:ext cx="3650524" cy="2068463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фото сад\акция\IMG-20170421-WA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1391">
            <a:off x="5860042" y="2399290"/>
            <a:ext cx="2869476" cy="2185448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фото сад\акция\IMG-20170421-WA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5830" y="2402886"/>
            <a:ext cx="2975653" cy="2231740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фото сад\IMG-20170922-WA00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13976">
            <a:off x="273224" y="3107191"/>
            <a:ext cx="3071664" cy="2303748"/>
          </a:xfrm>
          <a:prstGeom prst="rect">
            <a:avLst/>
          </a:prstGeom>
          <a:noFill/>
        </p:spPr>
      </p:pic>
      <p:pic>
        <p:nvPicPr>
          <p:cNvPr id="2054" name="Picture 6" descr="C:\Documents and Settings\User\Рабочий стол\фото сад\IMG-20170922-WA00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08518">
            <a:off x="5106653" y="4627951"/>
            <a:ext cx="3779521" cy="1835870"/>
          </a:xfrm>
          <a:prstGeom prst="rect">
            <a:avLst/>
          </a:prstGeom>
          <a:noFill/>
        </p:spPr>
      </p:pic>
      <p:pic>
        <p:nvPicPr>
          <p:cNvPr id="2055" name="Picture 7" descr="C:\Documents and Settings\User\Рабочий стол\фото сад\IMG-20170923-WA0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965168"/>
            <a:ext cx="5052053" cy="1892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562" y="242647"/>
            <a:ext cx="8160907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 здоровье всерьез!»</a:t>
            </a:r>
          </a:p>
          <a:p>
            <a:pPr algn="r" fontAlgn="base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Здоровый нищий счастливее больного короля.</a:t>
            </a:r>
          </a:p>
          <a:p>
            <a:pPr algn="r" fontAlgn="base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Цицерон.</a:t>
            </a:r>
          </a:p>
          <a:p>
            <a:pPr algn="r"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base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     Каждый родитель желает  видеть своих детей здоровыми и счастливыми, чтобы  дети жили в ладу с самим собой, с окружающим миром, с людьми.  Секрет этой гармонии прост - здоровый образ жизни. Результат здорового образа жизни показывает  физическое и нравственное здоровье, которые связаны между собой.  Не зря в  народе говорят: «В здоровом теле – здоровый дух». 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Здоровье – это не только отсутствие болезней, но и  состояние хорошей работоспособности, творческой отдачи, эмоционального тонуса, то, что создает фундамент будущего благополучия личности. Важно сформировать у детей представление о  здоровье, как  одной из главных ценностей жизни.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Данные статистика показывают, здоровье ребенка зависит  от наследственных факторов – на 20%, от условий внешней среды – на 20%, от деятельности системы здравоохранения – на 10%, а на 50% от самого человека, какой  образ жизни он ведет. Если  на 50% здоровья, повлиять практически невозможно, то на другие 50% -  можно и нужно.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Особое внимание следует уделять следующим компонентам ЗОЖ: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 Создание благоприятного микроклимата в семье, что проявляется в доброжелательности, готовности простить и понять, стремлении прийти на помощь, сделать приятное друг другу. 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 Здоровый образ жизни – это экологическая  среда в доме. 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 Занятия физкультурой, закаливание, прогулки, отдых на природе, соблюдение правил  личной гигиены, полноценный сон.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 Рациональное питание. Давать  советы по организации правильного питания довольно трудно, а вот пополнить  недостаток витаминов в зимний и весенний периоды по силам каждой семье. 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 Медицинское воспитание - своевременное посещение врача, выполнение  рекомендаций, ежегодное прохождение медосмотра узкими специалистами (стоматолог, окулист, отоларинголог, хирург и др.).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 Формирование понятия «помоги себе сам».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 Отказ от вредных привычек.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          Соблюдайте   правила, и у Вас все будет здорово. Будьте здоровы!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kolosok.vagayobr.ru/wp-content/uploads/2015/10/9LXu8Tp2JBs.jpg"/>
          <p:cNvPicPr>
            <a:picLocks noChangeAspect="1" noChangeArrowheads="1"/>
          </p:cNvPicPr>
          <p:nvPr/>
        </p:nvPicPr>
        <p:blipFill>
          <a:blip r:embed="rId2" cstate="print"/>
          <a:srcRect l="18256" t="28396" r="15870" b="8113"/>
          <a:stretch>
            <a:fillRect/>
          </a:stretch>
        </p:blipFill>
        <p:spPr bwMode="auto">
          <a:xfrm>
            <a:off x="0" y="0"/>
            <a:ext cx="2363755" cy="159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ou70.ru/50/images/17-18/gruppy/smishariki/23.02.17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658"/>
            <a:ext cx="9144000" cy="65073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3755" y="0"/>
            <a:ext cx="4144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Советуют специалисты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1787" y="0"/>
            <a:ext cx="3376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Календарь событий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58670"/>
            <a:ext cx="8064896" cy="3185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"Использование нетрадиционного спортивного оборудования в физкультурном воспитании и оздоровлении дошкольников"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Одна из основных задач детского сада – это сохранение и укрепление здоровья дошкольников. В январе месяце в детском саду прошёл районный смотр-конкурс «Нестандартное физкультурное оборудование своими руками», в котором приняли участие педагоги 11 детских садов района.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Главная цель смотра-конкурса - это увеличение двигательной активности детей; повышение интереса детей к занятиям физкультурой и спортом; предоставление возможности для творческого самовыражения в процессе физической активности.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beslan14.irdou.ru/Portals/318/IMG-20180130-WA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318676"/>
            <a:ext cx="4572000" cy="153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beslan14.irdou.ru/Portals/318/20180130_172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53036"/>
            <a:ext cx="4379979" cy="147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beslan14.irdou.ru/Portals/318/20180130_172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9531" y="3807043"/>
            <a:ext cx="4224469" cy="1425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http://beslan14.irdou.ru/Portals/318/20180130_1722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4021" y="5379757"/>
            <a:ext cx="4379979" cy="1478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ВОСПИТАНИЕ ДЕТЕЙ В 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ОСЕТИНСКОЙ СЕМЬЕ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Гендерное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воспитание)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современном обществе идёт переосмысление общечеловеческой культуры (прежде всего духовной), традиций и обычаев народов. Это связано с обновлением общественной жизни по линии демократизации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социальных отношений, в основе которых лежит удовлетворение национально - культурных потребностей, что приводит к росту национального самосознания, ориентированного на общечеловеческие ценности.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22 февраля в МКДОУ «Детский сад №14 г. Беслана» прошло мероприятие, на котором присутствовали воспитатели и учителя осетинского языка Правобережного, Кировского районов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beslan14.irdou.ru/Portals/318/20180220_104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3059832" cy="1836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beslan14.irdou.ru/Portals/318/20180220_103106.jpg"/>
          <p:cNvPicPr>
            <a:picLocks noChangeAspect="1" noChangeArrowheads="1"/>
          </p:cNvPicPr>
          <p:nvPr/>
        </p:nvPicPr>
        <p:blipFill>
          <a:blip r:embed="rId3" cstate="print"/>
          <a:srcRect l="17700" r="15385"/>
          <a:stretch>
            <a:fillRect/>
          </a:stretch>
        </p:blipFill>
        <p:spPr bwMode="auto">
          <a:xfrm>
            <a:off x="4794077" y="1772816"/>
            <a:ext cx="273025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beslan14.irdou.ru/Portals/318/20180220_102958_thumb.jpg"/>
          <p:cNvPicPr>
            <a:picLocks noChangeAspect="1" noChangeArrowheads="1"/>
          </p:cNvPicPr>
          <p:nvPr/>
        </p:nvPicPr>
        <p:blipFill>
          <a:blip r:embed="rId4" cstate="print"/>
          <a:srcRect l="32129" t="28589" b="15069"/>
          <a:stretch>
            <a:fillRect/>
          </a:stretch>
        </p:blipFill>
        <p:spPr bwMode="auto">
          <a:xfrm>
            <a:off x="7446162" y="1772816"/>
            <a:ext cx="1697838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http://beslan14.irdou.ru/Portals/318/20180220_1023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437112"/>
            <a:ext cx="3408361" cy="2045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0"/>
            <a:ext cx="2268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лет Росинке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9" y="764704"/>
            <a:ext cx="489654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22 февраля 1988 года в центре города свои двери перед самыми маленькими жителями Беслана распахнул детский сад «Росинка».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Коллектив состоял из молодых, талантливых, перспективных педагогов, а руководителем была назначена требовательная и трудолюбивая Римма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Дзгоева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Она за короткий срок смогла сплотить молодой коллектив, создать комфортные и уютные условия для воспитанников, пользовалась заслуженным авторитетом у родителей. Вскоре детский сад «Росинка» стал одним из лучших в районе.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Время идет, дети подрастают, приходят другие, меняются и руководство…неизменимым остается только одно – в стенах детского сада всегда звонкий смех, добродушная улыбка и позитивный настрой. За время своего существования «Росинка» выпустила более тысячи  воспитанников. Сейчас  МКДОУ «Детский сад №14 г.Беслана»  рассчитан на 11 групп, теплом и заботой здесь окружены 300 детей. Коллектив состоит из  67 работников, из которых 34 – педагоги. Для них это не просто работа, в каждого ребенка они вкладывают душу.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3" name="AutoShape 9" descr="C:\WINDOWS\Temp\Rar$DI24.360\%D1%84%D0%BE%D1%82%D0%BE 1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5" name="AutoShape 11" descr="C:\WINDOWS\Temp\Rar$DI24.360\%D1%84%D0%BE%D1%82%D0%BE 1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6" name="Picture 12" descr="C:\Documents and Settings\User\Рабочий стол\фото 1.JPG"/>
          <p:cNvPicPr>
            <a:picLocks noChangeAspect="1" noChangeArrowheads="1"/>
          </p:cNvPicPr>
          <p:nvPr/>
        </p:nvPicPr>
        <p:blipFill>
          <a:blip r:embed="rId2" cstate="print"/>
          <a:srcRect t="23402"/>
          <a:stretch>
            <a:fillRect/>
          </a:stretch>
        </p:blipFill>
        <p:spPr bwMode="auto">
          <a:xfrm>
            <a:off x="5436096" y="620688"/>
            <a:ext cx="332533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7" name="Picture 13" descr="C:\Documents and Settings\User\Рабочий стол\фот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852936"/>
            <a:ext cx="321339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9" name="AutoShape 15" descr="C:\Documents and Settings\User\%D0%A0%D0%B0%D0%B1%D0%BE%D1%87%D0%B8%D0%B9 %D1%81%D1%82%D0%BE%D0%BB\%D1%84%D0%BE%D1%82%D0%BE 1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40" name="Picture 16" descr="C:\Documents and Settings\User\Рабочий стол\фото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653136"/>
            <a:ext cx="3168352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User\Рабочий стол\газета О здоровье всерьез\здор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2160240"/>
          </a:xfrm>
          <a:prstGeom prst="rect">
            <a:avLst/>
          </a:prstGeom>
          <a:noFill/>
        </p:spPr>
      </p:pic>
      <p:pic>
        <p:nvPicPr>
          <p:cNvPr id="1031" name="Picture 7" descr="C:\Documents and Settings\User\Рабочий стол\газета О здоровье всерьез\здоров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9"/>
            <a:ext cx="4291240" cy="134957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052053" y="1484784"/>
            <a:ext cx="3768419" cy="1685077"/>
          </a:xfrm>
          <a:prstGeom prst="rect">
            <a:avLst/>
          </a:prstGeom>
          <a:solidFill>
            <a:schemeClr val="tx2">
              <a:lumMod val="20000"/>
              <a:lumOff val="80000"/>
              <a:alpha val="8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богатство, ни слава не делают человека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счастливым. 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овый нищий счастливее больного короля.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Цицерон.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C:\Documents and Settings\User\Рабочий стол\газета О здоровье всерьез\здоровь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348880"/>
            <a:ext cx="4344757" cy="2088232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газета О здоровье всерьез\зага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09120"/>
            <a:ext cx="4248472" cy="216024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газета О здоровье всерьез\дор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861049"/>
            <a:ext cx="3864429" cy="2294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"/>
            <a:ext cx="7776864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Осенние поделки из соленого теста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Самым настоящим зеркалом, в котором отражается красавица осень, становятся осенние поделки в детский сад. Как сделать осенние поделки в детский сад своими руками?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Уникальную форму осенних листьев можно использовать и для создания оригинальных подвесок. Например, вырезать листочки из  соленого теста. Для этого окрашиваем соленое тесто в осенние цвета.</a:t>
            </a:r>
          </a:p>
          <a:p>
            <a:pPr fontAlgn="base"/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Окрашенное тесто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Сминаем разноцветные кусочки в единую массу.</a:t>
            </a:r>
          </a:p>
          <a:p>
            <a:pPr fontAlgn="base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Делаем цветную массу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помощью формочек или пластмассового 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шпателя для пластилина вырезаем листья.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Подсушиваем и покрываем бесцветным лаком.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соленого теста можно сделать интересный 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гербарий. Делаем из соленого теста круглую основу поделки. Оставляем на ней отпечаток настоящим листиком.</a:t>
            </a:r>
          </a:p>
          <a:p>
            <a:pPr fontAlgn="base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Делаем отпечаток</a:t>
            </a:r>
          </a:p>
          <a:p>
            <a:pPr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Раскрашиваем яркими красками сначала сам отпечаток. Затем тонким слоем лака или краски покрываем оставшуюся часть поделки.</a:t>
            </a:r>
          </a:p>
          <a:p>
            <a:pPr fontAlgn="base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dirty="0" smtClean="0"/>
          </a:p>
          <a:p>
            <a:pPr fontAlgn="base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/>
          </a:p>
        </p:txBody>
      </p:sp>
      <p:pic>
        <p:nvPicPr>
          <p:cNvPr id="3" name="Рисунок 2" descr="Окрашенное тесто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2496277" cy="91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Делаем цветную массу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24844"/>
            <a:ext cx="2592288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Лист из теста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32108" y="3212976"/>
            <a:ext cx="2900603" cy="1111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Лакированные листья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03187"/>
            <a:ext cx="2752733" cy="1134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Делаем отпечаток">
            <a:hlinkClick r:id="rId10" tgtFrame="&quot;_blank&quot;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1575" y="5103188"/>
            <a:ext cx="3329095" cy="1404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88641"/>
            <a:ext cx="8544949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Гендерные</a:t>
            </a:r>
            <a:r>
              <a:rPr lang="ru-RU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установки детей – вербальный аспект</a:t>
            </a:r>
          </a:p>
          <a:p>
            <a:pPr algn="just"/>
            <a:r>
              <a:rPr lang="ru-RU" sz="1350" b="1" dirty="0" err="1" smtClean="0">
                <a:latin typeface="Times New Roman" pitchFamily="18" charset="0"/>
                <a:cs typeface="Times New Roman" pitchFamily="18" charset="0"/>
              </a:rPr>
              <a:t>Гендерный</a:t>
            </a:r>
            <a:r>
              <a:rPr lang="ru-RU" sz="1350" b="1" dirty="0" smtClean="0">
                <a:latin typeface="Times New Roman" pitchFamily="18" charset="0"/>
                <a:cs typeface="Times New Roman" pitchFamily="18" charset="0"/>
              </a:rPr>
              <a:t> подход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(англ. </a:t>
            </a:r>
            <a:r>
              <a:rPr lang="en-US" sz="1350" i="1" dirty="0" smtClean="0">
                <a:latin typeface="Times New Roman" pitchFamily="18" charset="0"/>
                <a:cs typeface="Times New Roman" pitchFamily="18" charset="0"/>
              </a:rPr>
              <a:t>gender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 – род, пол) – исследование психологических характеристик половой дифференциации, выяснение роли социального пола в отличие от биологического понимания пола как совокупности морфологических и физиологических особенностей.</a:t>
            </a:r>
          </a:p>
          <a:p>
            <a:pPr algn="just"/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В результате исследований мы выяснили, что двухлетний ребенок знает свой пол, но еще не может обосновать эту атрибуцию. Образ «Я - девочка» и «Я – мальчик» в основном складывается у детей уже к 2-3-м годам, т.е. </a:t>
            </a:r>
            <a:r>
              <a:rPr lang="ru-RU" sz="1350" dirty="0" err="1" smtClean="0">
                <a:latin typeface="Times New Roman" pitchFamily="18" charset="0"/>
                <a:cs typeface="Times New Roman" pitchFamily="18" charset="0"/>
              </a:rPr>
              <a:t>гендерная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 идентичность уже сформирована, но каким содержанием должны быть наполнены эти понятия, дети еще не знают. Таким образом, можно предположить, что в младшем дошкольном возрасте представления о своем образе у детей сформированы недостаточно полно и четко.</a:t>
            </a:r>
          </a:p>
          <a:p>
            <a:pPr algn="just"/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Средний дошкольный возраст (4-5 лет) характеризуется уже большей четкостью в определении полового образа выделились следующие </a:t>
            </a:r>
            <a:r>
              <a:rPr lang="ru-RU" sz="1350" dirty="0" err="1" smtClean="0">
                <a:latin typeface="Times New Roman" pitchFamily="18" charset="0"/>
                <a:cs typeface="Times New Roman" pitchFamily="18" charset="0"/>
              </a:rPr>
              <a:t>гендерные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 особенности мальчиков и девочек:</a:t>
            </a:r>
          </a:p>
          <a:p>
            <a:pPr lvl="0" algn="just"/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Волосы разные (21%);</a:t>
            </a:r>
          </a:p>
          <a:p>
            <a:pPr lvl="0" algn="just"/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Разный голос и рост (20%);</a:t>
            </a:r>
          </a:p>
          <a:p>
            <a:pPr lvl="0" algn="just"/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Разная одежда (11%);</a:t>
            </a:r>
          </a:p>
          <a:p>
            <a:pPr lvl="0" algn="just"/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Игры и игрушки разные (5%);</a:t>
            </a:r>
          </a:p>
          <a:p>
            <a:pPr lvl="0" algn="just"/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Описательные характеристики: девочки – невесты, мальчики – женихи, они сильные и защищают девочек (18%);</a:t>
            </a:r>
          </a:p>
          <a:p>
            <a:pPr lvl="0" algn="just"/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Мальчики и девочки одинаковые (6%);</a:t>
            </a:r>
          </a:p>
          <a:p>
            <a:pPr algn="just"/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В старшем дошкольном возрасте дети безошибочно определяют свой пол. Они могут подробно рассказать об отличительных признаков мальчиков и девочек:</a:t>
            </a:r>
          </a:p>
          <a:p>
            <a:pPr lvl="0" algn="just"/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Разная длина и цвет волос или – у мальчиков волос нет (8%);</a:t>
            </a:r>
          </a:p>
          <a:p>
            <a:pPr lvl="0" algn="just"/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Разные рост, голос и лицо (6%);</a:t>
            </a:r>
          </a:p>
          <a:p>
            <a:pPr lvl="0" algn="just"/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Одежда у девочек светлая, есть ночные рубашки, они носят туфли на каблуках, юбки, платья, женские колготки; у мальчиков одежда темная, носят пиджаки (75%);</a:t>
            </a:r>
          </a:p>
          <a:p>
            <a:pPr lvl="0" algn="just"/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Новые категории (22%):</a:t>
            </a:r>
          </a:p>
          <a:p>
            <a:pPr algn="just"/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- женские атрибуты (длинные ногти, серьги, кольца, бусы, заколки, сумки, помада, духи);</a:t>
            </a:r>
          </a:p>
          <a:p>
            <a:pPr algn="just"/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- оценка поведения: мальчики балуются, кричат, не слушаются, бегают все время, дерутся, а девочки мягкие, добрые, помогают маме;</a:t>
            </a:r>
          </a:p>
          <a:p>
            <a:pPr lvl="0" algn="just"/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Разная обувь (15%);</a:t>
            </a:r>
          </a:p>
          <a:p>
            <a:pPr lvl="0" algn="just"/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Разные игры и игрушки (30%);</a:t>
            </a:r>
          </a:p>
          <a:p>
            <a:pPr algn="just"/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Проанализировав отдельно ответы мальчиков и девочек, мы получили следующие данные: мальчики в целом больше говорят и подробнее описывают девочек чем себя; девочки по всем категориям дают более подобные описательные характеристики и детальнее говорят о себе.</a:t>
            </a:r>
          </a:p>
          <a:p>
            <a:pPr algn="just"/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Тома\Desktop\16608046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068277" y="2510899"/>
            <a:ext cx="1536171" cy="724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564" y="0"/>
            <a:ext cx="796888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Календарь событий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Праздник в детском саду – это неотъемлемая часть образовательного процесса дошкольников. Вот и на этой неделе педагоги МКДОУ « Детский сад №14 г.Беслана»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ДзиоваЖ.И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Хабаева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И.С.,Тараева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В.Х. подготовили и провели музыкально-литературное представление посвященное дню рождения К.Л.Хетагурова. Именно такая форма взаимодействия педагога с детьми помогает развитию и закреплению знаний об истории и культуре своего народа. Дети с большим интересом слушали о тяжёлом жизненном пути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Коста.С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детства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был окружен высокими скалами и хребтами ,пас овец, слушал пение птиц и горных рек.  Именно любовь к природе способствовала тому, что он писал много стихов и картин посвященных родной природе ,Кавказу. О том ,как сильно любил он свой бедный, несчастный народ. Стремился к тому, чтобы  жизнь людей стала лучше, дети могли учиться, а взрослые  работать.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Развитию свободного общения взрослых с детьми на родном языке , практическому овладению нормами речи осетинского язык ,развитию литературной речи в нашем саду уделяется большое внимание . В подтверждение плодотворной работы педагогов стало выразительное и эмоциональное прочтение стихов любимого поэта, исполнение  песен на его стихи. Услышав осетинскую мелодию мальчики  старше и подготовительной группы исполнили «Танец Чабанов»,девочки закружились в «Девичьем танце».Праздник оживили осетинские народные игры: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Перетягивание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каната», «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Чепена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девочки собирали бусы из каштанов.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«Прошли года , давно уже нет  той бедной Осетии в которой жил и творил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Есть новая, светлая и богатая народными талантами ,гостеприимная  красавица -Северная Осетия -Алания. Неузнаваема изменилась наша жизнь. Вы , ребята, наше будущее, продолжение идей и мечтаний поэта. И хочется верить , что вы будете любить свою Осетию также, как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свой родной, горный край» - такими теплыми словами из уст заведующей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Гусовой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Д.С. закончилось это яркое мероприятие.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714190"/>
            <a:ext cx="3611893" cy="114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301208"/>
            <a:ext cx="2075723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2268" y="5229201"/>
            <a:ext cx="2171733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1896" y="242646"/>
            <a:ext cx="1899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ФОТОГАЛЕРЕЯ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2867"/>
          <a:stretch>
            <a:fillRect/>
          </a:stretch>
        </p:blipFill>
        <p:spPr bwMode="auto">
          <a:xfrm rot="20835473">
            <a:off x="316425" y="176888"/>
            <a:ext cx="2295128" cy="175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13765">
            <a:off x="6681881" y="114879"/>
            <a:ext cx="1729211" cy="172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808822"/>
            <a:ext cx="3515883" cy="111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42523">
            <a:off x="3681109" y="1961155"/>
            <a:ext cx="3033671" cy="132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28006">
            <a:off x="6804031" y="1837247"/>
            <a:ext cx="2134804" cy="160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512677"/>
            <a:ext cx="2016224" cy="143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67852">
            <a:off x="2686572" y="3181620"/>
            <a:ext cx="2627784" cy="197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231468">
            <a:off x="161825" y="3008991"/>
            <a:ext cx="2363755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 t="34543"/>
          <a:stretch>
            <a:fillRect/>
          </a:stretch>
        </p:blipFill>
        <p:spPr bwMode="auto">
          <a:xfrm>
            <a:off x="5532107" y="3591019"/>
            <a:ext cx="3245028" cy="159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 t="23956" b="28133"/>
          <a:stretch>
            <a:fillRect/>
          </a:stretch>
        </p:blipFill>
        <p:spPr bwMode="auto">
          <a:xfrm rot="21315199">
            <a:off x="126575" y="4964418"/>
            <a:ext cx="3775335" cy="180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994720">
            <a:off x="4694472" y="5058333"/>
            <a:ext cx="3647809" cy="153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39819" y="188640"/>
            <a:ext cx="3626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 здоровье всерьёз»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8670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Десять советов родителям от медсестры 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 1. Приучайте ребенка соблюдать режим дня, разумно чередовать нагрузки с отдыхом.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 2. Помните: нельзя сокращать время сна, требующееся для восстановления физического и психического здоровья.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 3. Гуляйте с ребенком в любую погоду! Игры на свежем воздухе активизируют обменные процессы, стимулируют работу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дыхательной систем, укрепляют защитные силы организма.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 4. Одевайте ребенка в соответствии с временем года в практичную, удобную, легкую, не затрудняющую движений одежду.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 5. Позаботьтесь о полноценном, разнообразном и регулярном питании ребенка, необходимом для его роста и правильного развития.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 6. Поддерживайте познавательные интересы ребенка, не оставляйте без внимания ни один его вопрос, вместе с ним ищите ответы на его «почему?».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 7. Беседуйте с ребенком, учитесь его слушать, развивайте речь — залог хорошей учебы в будущем.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 8. Дозируйте время и информацию, получаемую ребенком при просмотре телепередач.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 9. Контролируйте продолжительность занятий и условия, в которых они протекают. Не забывайте, что чем меньше ребенок, тем труднее ему длительно заниматься однообразной деятельностью.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 10. Чаще хвалите своего малыша, ободряйте словом, улыбкой, лаской и нежностью. Не жалейте времени на общение с ним — не отделывайтесь игрушкой или сладостями!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43541" y="-404970"/>
            <a:ext cx="8160907" cy="77465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298356" rIns="0" bIns="11902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8383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38383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cs typeface="Times New Roman" pitchFamily="18" charset="0"/>
              </a:rPr>
              <a:t>  Забавный петушок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cs typeface="Times New Roman" pitchFamily="18" charset="0"/>
              </a:rPr>
              <a:t>У грядущего года будет яркий покровитель – Огненный Петух, поэтому и презенты нужны пестрые.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cs typeface="Times New Roman" pitchFamily="18" charset="0"/>
              </a:rPr>
              <a:t>  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38383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8383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38383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Украшения для новогодней елки в виде красочных петушков — это отличный праздничный сувенир. Благодаря игрушечным петушкам и елочка будет выглядеть наряднее, и атмосфера станет более торжественной.</a:t>
            </a:r>
          </a:p>
        </p:txBody>
      </p:sp>
      <p:pic>
        <p:nvPicPr>
          <p:cNvPr id="6146" name="Picture 2" descr="новогодние поделки своими руками фото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41" y="2240869"/>
            <a:ext cx="7620000" cy="21074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95670" y="188640"/>
            <a:ext cx="4860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Мастерим с детьми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28701"/>
            <a:ext cx="8256917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Речевая функция играет важную роль в психическом развитии ребенка. Полноценное речевое общение является необходимым условием осуществления нормальных социальных человеческих контактов, а это расширяет представления ребенка об окружающей жизни.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Поэтому выраженные отклонения в речевом развитии ребенка имеют самые негативные последствия: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отстает психическое развитие ребенка;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замедляется формирование высших уровней познавательной деятельности;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появляются нарушения эмоционально-волевой сферы, что приводит к формированию особых личностных качеств (замкнутости, эмоциональной неустойчивости, чувства ущербности, нерешительности и т.д.);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могут возникнуть трудности в усвоении письма и чтения, что снижает успеваемость ребенка и нередко приводит к второгодничеству. 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   Но развитие речи носит индивидуальный характер, как и развитие в целом. Какой-то ребенок в 2 года уже говорит хорошо, употребляет предложения и практически все звуки произносит правильно, а другой только к 3 начинает строить простые предложения и половина звуков речи у него отсутствует. Это не значит, что последний будет отставать в развитии , НО на это надо обратить внимание и показать специалисту, чтобы тот, в свою очередь, смог Вам сказать какая коррекционная работа требуется Вашем ребенку и когда ее стоит начинать.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51787" y="242646"/>
            <a:ext cx="3656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Советуют  специалисты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trov5-5-5-5-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ostrov5-5-5-5-5</Template>
  <TotalTime>607</TotalTime>
  <Words>1115</Words>
  <Application>Microsoft Office PowerPoint</Application>
  <PresentationFormat>Экран (4:3)</PresentationFormat>
  <Paragraphs>136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ostrov5-5-5-5-5</vt:lpstr>
      <vt:lpstr>  ВЕСТНИК  РОСИНКИ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 «ДЕТСКИЙ САД № 8 г. БЕСЛАНА» ПРАВОБЕРЕЖНОГО РАЙОНА  РЕСПУБЛИКИ СЕВЕРНАЯ ОСЕТИЯ – АЛАНИЯ</dc:title>
  <dc:creator>User</dc:creator>
  <cp:lastModifiedBy>User</cp:lastModifiedBy>
  <cp:revision>75</cp:revision>
  <dcterms:created xsi:type="dcterms:W3CDTF">2015-12-28T09:05:02Z</dcterms:created>
  <dcterms:modified xsi:type="dcterms:W3CDTF">2018-09-13T06:32:35Z</dcterms:modified>
</cp:coreProperties>
</file>